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 Light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Light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Ligh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Light-bold.fntdata"/><Relationship Id="rId6" Type="http://schemas.openxmlformats.org/officeDocument/2006/relationships/slide" Target="slides/slide1.xml"/><Relationship Id="rId18" Type="http://schemas.openxmlformats.org/officeDocument/2006/relationships/font" Target="fonts/Roboto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5016d252b0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5016d252b0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5016d252b0_0_7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5016d252b0_0_7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5016d252b0_0_7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5016d252b0_0_7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5016d252b0_0_7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15016d252b0_0_7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15016d252b0_0_6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15016d252b0_0_6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15016d252b0_0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15016d252b0_0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15016d252b0_0_6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15016d252b0_0_6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15016d252b0_0_6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15016d252b0_0_6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5016d252b0_0_7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5016d252b0_0_7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15016d252b0_0_6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15016d252b0_0_6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5016d252b0_0_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5016d252b0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15016d252b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15016d252b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1.xml"/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Relationship Id="rId4" Type="http://schemas.openxmlformats.org/officeDocument/2006/relationships/hyperlink" Target="https://github.com/mpetteno-polimi/ACTM-Pulseq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mpetteno-polimi.github.io/ACTM-Pulseq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0" y="1561550"/>
            <a:ext cx="8520600" cy="88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>
                <a:solidFill>
                  <a:srgbClr val="EFEFEF"/>
                </a:solidFill>
                <a:latin typeface="Roboto Light"/>
                <a:ea typeface="Roboto Light"/>
                <a:cs typeface="Roboto Light"/>
                <a:sym typeface="Roboto Light"/>
              </a:rPr>
              <a:t>Pulseq</a:t>
            </a:r>
            <a:endParaRPr sz="4200">
              <a:solidFill>
                <a:srgbClr val="EFEFE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446550"/>
            <a:ext cx="8520600" cy="73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EFEFEF"/>
                </a:solidFill>
              </a:rPr>
              <a:t>the eternal loop of everything</a:t>
            </a:r>
            <a:endParaRPr sz="1600">
              <a:solidFill>
                <a:srgbClr val="EFEFE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EFEFEF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311700" y="4483000"/>
            <a:ext cx="8520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FEFEF"/>
                </a:solidFill>
              </a:rPr>
              <a:t>inspired by Qu-Bit Electronix Eurorack module Bloom</a:t>
            </a:r>
            <a:endParaRPr sz="10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2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Hosting and CI/CD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24" name="Google Shape;124;p22"/>
          <p:cNvSpPr txBox="1"/>
          <p:nvPr>
            <p:ph idx="1" type="body"/>
          </p:nvPr>
        </p:nvSpPr>
        <p:spPr>
          <a:xfrm>
            <a:off x="1774950" y="1172325"/>
            <a:ext cx="5594100" cy="374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lang="en-GB" sz="1200">
                <a:solidFill>
                  <a:schemeClr val="lt1"/>
                </a:solidFill>
              </a:rPr>
              <a:t>Project hosted on GitHub public </a:t>
            </a:r>
            <a:r>
              <a:rPr lang="en-GB" sz="1200" u="sng">
                <a:solidFill>
                  <a:schemeClr val="hlink"/>
                </a:solidFill>
                <a:hlinkClick r:id="rId4"/>
              </a:rPr>
              <a:t>repository</a:t>
            </a:r>
            <a:endParaRPr sz="1200"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</a:rPr>
              <a:t>Development</a:t>
            </a:r>
            <a:r>
              <a:rPr lang="en-GB" sz="1200">
                <a:solidFill>
                  <a:schemeClr val="lt1"/>
                </a:solidFill>
              </a:rPr>
              <a:t>: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200">
                <a:solidFill>
                  <a:schemeClr val="lt1"/>
                </a:solidFill>
              </a:rPr>
              <a:t>Set up: </a:t>
            </a:r>
            <a:r>
              <a:rPr i="1" lang="en-GB" sz="1200">
                <a:solidFill>
                  <a:schemeClr val="lt1"/>
                </a:solidFill>
              </a:rPr>
              <a:t>npm i</a:t>
            </a:r>
            <a:r>
              <a:rPr i="1" lang="en-GB" sz="1200">
                <a:solidFill>
                  <a:schemeClr val="lt1"/>
                </a:solidFill>
              </a:rPr>
              <a:t>nstall</a:t>
            </a:r>
            <a:endParaRPr i="1" sz="1200"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200">
                <a:solidFill>
                  <a:schemeClr val="lt1"/>
                </a:solidFill>
              </a:rPr>
              <a:t>Run local instance: </a:t>
            </a:r>
            <a:r>
              <a:rPr i="1" lang="en-GB" sz="1200">
                <a:solidFill>
                  <a:schemeClr val="lt1"/>
                </a:solidFill>
              </a:rPr>
              <a:t>npm dev</a:t>
            </a:r>
            <a:endParaRPr i="1" sz="1200"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200">
                <a:solidFill>
                  <a:schemeClr val="lt1"/>
                </a:solidFill>
              </a:rPr>
              <a:t>Run production preview instance: </a:t>
            </a:r>
            <a:r>
              <a:rPr i="1" lang="en-GB" sz="1200">
                <a:solidFill>
                  <a:schemeClr val="lt1"/>
                </a:solidFill>
              </a:rPr>
              <a:t>npm preview</a:t>
            </a:r>
            <a:endParaRPr i="1" sz="1200">
              <a:solidFill>
                <a:schemeClr val="lt1"/>
              </a:solidFill>
            </a:endParaRPr>
          </a:p>
          <a:p>
            <a:pPr indent="-3048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</a:pPr>
            <a:r>
              <a:rPr b="1" lang="en-GB" sz="1200">
                <a:solidFill>
                  <a:schemeClr val="lt1"/>
                </a:solidFill>
              </a:rPr>
              <a:t>Release</a:t>
            </a:r>
            <a:r>
              <a:rPr lang="en-GB" sz="1200">
                <a:solidFill>
                  <a:schemeClr val="lt1"/>
                </a:solidFill>
              </a:rPr>
              <a:t>: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200">
                <a:solidFill>
                  <a:schemeClr val="lt1"/>
                </a:solidFill>
              </a:rPr>
              <a:t>Automatic deploy to GitHub Page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200">
                <a:solidFill>
                  <a:schemeClr val="lt1"/>
                </a:solidFill>
              </a:rPr>
              <a:t>Workflow triggered on commit push or merged pull request for the </a:t>
            </a:r>
            <a:r>
              <a:rPr i="1" lang="en-GB" sz="1200">
                <a:solidFill>
                  <a:schemeClr val="lt1"/>
                </a:solidFill>
              </a:rPr>
              <a:t>main</a:t>
            </a:r>
            <a:r>
              <a:rPr lang="en-GB" sz="1200">
                <a:solidFill>
                  <a:schemeClr val="lt1"/>
                </a:solidFill>
              </a:rPr>
              <a:t> branch</a:t>
            </a:r>
            <a:endParaRPr sz="1200"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</a:pPr>
            <a:r>
              <a:rPr lang="en-GB" sz="1200">
                <a:solidFill>
                  <a:schemeClr val="lt1"/>
                </a:solidFill>
              </a:rPr>
              <a:t>Steps:</a:t>
            </a:r>
            <a:endParaRPr sz="1200">
              <a:solidFill>
                <a:schemeClr val="lt1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</a:pPr>
            <a:r>
              <a:rPr lang="en-GB" sz="1200">
                <a:solidFill>
                  <a:schemeClr val="lt1"/>
                </a:solidFill>
              </a:rPr>
              <a:t>Install - </a:t>
            </a:r>
            <a:r>
              <a:rPr i="1" lang="en-GB" sz="1200">
                <a:solidFill>
                  <a:schemeClr val="lt1"/>
                </a:solidFill>
              </a:rPr>
              <a:t>npm ci</a:t>
            </a:r>
            <a:endParaRPr i="1" sz="1200">
              <a:solidFill>
                <a:schemeClr val="lt1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</a:pPr>
            <a:r>
              <a:rPr lang="en-GB" sz="1200">
                <a:solidFill>
                  <a:schemeClr val="lt1"/>
                </a:solidFill>
              </a:rPr>
              <a:t>Build - </a:t>
            </a:r>
            <a:r>
              <a:rPr i="1" lang="en-GB" sz="1200">
                <a:solidFill>
                  <a:schemeClr val="lt1"/>
                </a:solidFill>
              </a:rPr>
              <a:t>npm run build</a:t>
            </a:r>
            <a:endParaRPr i="1" sz="1200">
              <a:solidFill>
                <a:schemeClr val="lt1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</a:pPr>
            <a:r>
              <a:rPr lang="en-GB" sz="1200">
                <a:solidFill>
                  <a:schemeClr val="lt1"/>
                </a:solidFill>
              </a:rPr>
              <a:t>Upload artifact </a:t>
            </a:r>
            <a:r>
              <a:rPr lang="en-GB" sz="1200">
                <a:solidFill>
                  <a:schemeClr val="lt1"/>
                </a:solidFill>
              </a:rPr>
              <a:t>(</a:t>
            </a:r>
            <a:r>
              <a:rPr i="1" lang="en-GB" sz="1200">
                <a:solidFill>
                  <a:schemeClr val="lt1"/>
                </a:solidFill>
              </a:rPr>
              <a:t>dist</a:t>
            </a:r>
            <a:r>
              <a:rPr lang="en-GB" sz="1200">
                <a:solidFill>
                  <a:schemeClr val="lt1"/>
                </a:solidFill>
              </a:rPr>
              <a:t> folder</a:t>
            </a:r>
            <a:r>
              <a:rPr lang="en-GB" sz="1200">
                <a:solidFill>
                  <a:schemeClr val="lt1"/>
                </a:solidFill>
              </a:rPr>
              <a:t>)</a:t>
            </a:r>
            <a:endParaRPr sz="1200">
              <a:solidFill>
                <a:schemeClr val="lt1"/>
              </a:solidFill>
            </a:endParaRPr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</a:pPr>
            <a:r>
              <a:rPr lang="en-GB" sz="1200">
                <a:solidFill>
                  <a:schemeClr val="lt1"/>
                </a:solidFill>
              </a:rPr>
              <a:t>Deploy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9" name="Google Shape;129;p23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Next steps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31" name="Google Shape;131;p23"/>
          <p:cNvSpPr txBox="1"/>
          <p:nvPr>
            <p:ph idx="1" type="body"/>
          </p:nvPr>
        </p:nvSpPr>
        <p:spPr>
          <a:xfrm>
            <a:off x="1513950" y="1289525"/>
            <a:ext cx="6116100" cy="2667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Work on the available </a:t>
            </a:r>
            <a:r>
              <a:rPr lang="en-GB" sz="1400">
                <a:solidFill>
                  <a:schemeClr val="lt1"/>
                </a:solidFill>
              </a:rPr>
              <a:t>sounds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Improve background shader performance (high GPU usage)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UI/UX implementation for mobile devices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In-app walkthrough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Features implementation:</a:t>
            </a:r>
            <a:endParaRPr sz="1400"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 sz="1400">
                <a:solidFill>
                  <a:schemeClr val="lt1"/>
                </a:solidFill>
              </a:rPr>
              <a:t>Automatic counterpoints generator</a:t>
            </a:r>
            <a:endParaRPr sz="1400"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Multi-page trunk sequence (to extend the 8 steps length limit)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Sequences save and recall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ctrTitle"/>
          </p:nvPr>
        </p:nvSpPr>
        <p:spPr>
          <a:xfrm>
            <a:off x="311700" y="2129250"/>
            <a:ext cx="8520600" cy="885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200" u="sng">
                <a:solidFill>
                  <a:schemeClr val="hlink"/>
                </a:solidFill>
                <a:latin typeface="Roboto Light"/>
                <a:ea typeface="Roboto Light"/>
                <a:cs typeface="Roboto Light"/>
                <a:sym typeface="Roboto Light"/>
                <a:hlinkClick r:id="rId3"/>
              </a:rPr>
              <a:t>demo</a:t>
            </a:r>
            <a:endParaRPr sz="4200">
              <a:solidFill>
                <a:srgbClr val="EFEFEF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137" name="Google Shape;137;p24"/>
          <p:cNvSpPr txBox="1"/>
          <p:nvPr/>
        </p:nvSpPr>
        <p:spPr>
          <a:xfrm>
            <a:off x="311700" y="4483000"/>
            <a:ext cx="85206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EFEFE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14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Concept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Fractal Sequencer:</a:t>
            </a:r>
            <a:endParaRPr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 sz="1600">
                <a:solidFill>
                  <a:srgbClr val="FFFFFF"/>
                </a:solidFill>
              </a:rPr>
              <a:t>User Programmed Sequence (</a:t>
            </a:r>
            <a:r>
              <a:rPr b="1" lang="en-GB" sz="1600">
                <a:solidFill>
                  <a:srgbClr val="FFFFFF"/>
                </a:solidFill>
              </a:rPr>
              <a:t>Trunk</a:t>
            </a:r>
            <a:r>
              <a:rPr lang="en-GB" sz="1600">
                <a:solidFill>
                  <a:srgbClr val="FFFFFF"/>
                </a:solidFill>
              </a:rPr>
              <a:t>)</a:t>
            </a:r>
            <a:endParaRPr sz="1600">
              <a:solidFill>
                <a:srgbClr val="FFFFFF"/>
              </a:solidFill>
            </a:endParaRPr>
          </a:p>
          <a:p>
            <a:pPr indent="-33020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 sz="1600">
                <a:solidFill>
                  <a:srgbClr val="FFFFFF"/>
                </a:solidFill>
              </a:rPr>
              <a:t>Recursive Tree Generation</a:t>
            </a:r>
            <a:endParaRPr sz="1600"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b="1" lang="en-GB">
                <a:solidFill>
                  <a:srgbClr val="FFFFFF"/>
                </a:solidFill>
              </a:rPr>
              <a:t>branches</a:t>
            </a:r>
            <a:r>
              <a:rPr lang="en-GB">
                <a:solidFill>
                  <a:srgbClr val="FFFFFF"/>
                </a:solidFill>
              </a:rPr>
              <a:t>:</a:t>
            </a:r>
            <a:r>
              <a:rPr b="1" lang="en-GB">
                <a:solidFill>
                  <a:srgbClr val="FFFFFF"/>
                </a:solidFill>
              </a:rPr>
              <a:t> </a:t>
            </a:r>
            <a:r>
              <a:rPr lang="en-GB" sz="1200">
                <a:solidFill>
                  <a:srgbClr val="FFFFFF"/>
                </a:solidFill>
              </a:rPr>
              <a:t>number of related subsequences that will extend the trunk sequence (tree levels)</a:t>
            </a:r>
            <a:endParaRPr sz="1200">
              <a:solidFill>
                <a:srgbClr val="FFFFFF"/>
              </a:solidFill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</a:pPr>
            <a:r>
              <a:rPr b="1" lang="en-GB">
                <a:solidFill>
                  <a:srgbClr val="FFFFFF"/>
                </a:solidFill>
              </a:rPr>
              <a:t>path</a:t>
            </a:r>
            <a:r>
              <a:rPr lang="en-GB">
                <a:solidFill>
                  <a:srgbClr val="FFFFFF"/>
                </a:solidFill>
              </a:rPr>
              <a:t>:</a:t>
            </a:r>
            <a:r>
              <a:rPr lang="en-GB">
                <a:solidFill>
                  <a:srgbClr val="FFFFFF"/>
                </a:solidFill>
              </a:rPr>
              <a:t> </a:t>
            </a:r>
            <a:r>
              <a:rPr lang="en-GB" sz="1200">
                <a:solidFill>
                  <a:srgbClr val="FFFFFF"/>
                </a:solidFill>
              </a:rPr>
              <a:t>sets the direction followed by the fractal sequence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chemeClr val="lt1"/>
                </a:solidFill>
              </a:rPr>
              <a:t>After the </a:t>
            </a:r>
            <a:r>
              <a:rPr i="1" lang="en-GB" sz="1200">
                <a:solidFill>
                  <a:schemeClr val="lt1"/>
                </a:solidFill>
              </a:rPr>
              <a:t>Trunk</a:t>
            </a:r>
            <a:r>
              <a:rPr lang="en-GB" sz="1200">
                <a:solidFill>
                  <a:schemeClr val="lt1"/>
                </a:solidFill>
              </a:rPr>
              <a:t> sequence has been played, the sequence will continue on the next tree's branch following the selected path.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5226" y="1152475"/>
            <a:ext cx="4033704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5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Notes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1950900" y="1311525"/>
            <a:ext cx="5242200" cy="241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-GB" sz="1400">
                <a:solidFill>
                  <a:schemeClr val="lt1"/>
                </a:solidFill>
              </a:rPr>
              <a:t>The subsequence for the next branch will be related to the subsequence of the previous branch, not to the </a:t>
            </a:r>
            <a:r>
              <a:rPr i="1" lang="en-GB" sz="1400">
                <a:solidFill>
                  <a:schemeClr val="lt1"/>
                </a:solidFill>
              </a:rPr>
              <a:t>Trunk</a:t>
            </a:r>
            <a:r>
              <a:rPr lang="en-GB" sz="1400">
                <a:solidFill>
                  <a:schemeClr val="lt1"/>
                </a:solidFill>
              </a:rPr>
              <a:t> sequence (except the first branch obviously). This allows the musical evolution of a simple melody.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1200"/>
              </a:spcAft>
              <a:buClr>
                <a:schemeClr val="lt1"/>
              </a:buClr>
              <a:buSzPts val="1400"/>
              <a:buAutoNum type="arabicPeriod"/>
            </a:pPr>
            <a:r>
              <a:rPr lang="en-GB" sz="1400">
                <a:solidFill>
                  <a:schemeClr val="lt1"/>
                </a:solidFill>
              </a:rPr>
              <a:t>Everytime the </a:t>
            </a:r>
            <a:r>
              <a:rPr i="1" lang="en-GB" sz="1400">
                <a:solidFill>
                  <a:schemeClr val="lt1"/>
                </a:solidFill>
              </a:rPr>
              <a:t>Trunk</a:t>
            </a:r>
            <a:r>
              <a:rPr lang="en-GB" sz="1400">
                <a:solidFill>
                  <a:schemeClr val="lt1"/>
                </a:solidFill>
              </a:rPr>
              <a:t> is adjusted or the number of branches is changed, the entire tree is regenerated.</a:t>
            </a:r>
            <a:endParaRPr b="1" sz="16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Google Shape;76;p16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Generative Transformations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1950900" y="1181775"/>
            <a:ext cx="5242200" cy="3416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FFFFFF"/>
                </a:solidFill>
              </a:rPr>
              <a:t>Transposition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The previous sequence is transposed up or down by as much as one octave (twelve semitones).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FFFFFF"/>
                </a:solidFill>
              </a:rPr>
              <a:t>Inversion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The previous sequence is inverted so that the highest note in the sequence is now the lowest, and vice versa.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FFFFFF"/>
                </a:solidFill>
              </a:rPr>
              <a:t>Reversal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The previous sequence is reversed so that the first note in the sequence is now the last, and vice versa.</a:t>
            </a:r>
            <a:endParaRPr sz="12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rgbClr val="FFFFFF"/>
                </a:solidFill>
              </a:rPr>
              <a:t>Mutation</a:t>
            </a:r>
            <a:endParaRPr b="1" sz="1400">
              <a:solidFill>
                <a:srgbClr val="FFFFFF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1200"/>
              </a:spcAft>
              <a:buNone/>
            </a:pPr>
            <a:r>
              <a:rPr lang="en-GB" sz="1200">
                <a:solidFill>
                  <a:srgbClr val="FFFFFF"/>
                </a:solidFill>
              </a:rPr>
              <a:t>The previous sequence is mutated so that some notes are adjusted up or down as much as an octave.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7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Programming the Trunk sequence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86950"/>
            <a:ext cx="3915900" cy="35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Notes Mode</a:t>
            </a:r>
            <a:endParaRPr b="1"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Default mode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Knobs can be used to </a:t>
            </a:r>
            <a:r>
              <a:rPr lang="en-GB" sz="1400">
                <a:solidFill>
                  <a:srgbClr val="FFFFFF"/>
                </a:solidFill>
              </a:rPr>
              <a:t>tune the note for each step of the sequence</a:t>
            </a:r>
            <a:endParaRPr sz="1400">
              <a:solidFill>
                <a:srgbClr val="FFFFFF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rgbClr val="FFFFFF"/>
                </a:solidFill>
              </a:rPr>
              <a:t>possible notes for each step are set according to the selected scale starting from note </a:t>
            </a:r>
            <a:r>
              <a:rPr i="1" lang="en-GB" sz="1400">
                <a:solidFill>
                  <a:srgbClr val="FFFFFF"/>
                </a:solidFill>
              </a:rPr>
              <a:t>A3</a:t>
            </a:r>
            <a:endParaRPr i="1" sz="1600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4916400" y="1186950"/>
            <a:ext cx="3915900" cy="355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Controls Mode</a:t>
            </a:r>
            <a:endParaRPr b="1"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Activated by holding down the</a:t>
            </a:r>
            <a:r>
              <a:rPr b="1" lang="en-GB" sz="1400">
                <a:solidFill>
                  <a:schemeClr val="lt1"/>
                </a:solidFill>
              </a:rPr>
              <a:t> ctrl </a:t>
            </a:r>
            <a:r>
              <a:rPr lang="en-GB" sz="1400">
                <a:solidFill>
                  <a:schemeClr val="lt1"/>
                </a:solidFill>
              </a:rPr>
              <a:t>key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Global sequence controls:</a:t>
            </a:r>
            <a:endParaRPr sz="1400"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Length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Tempo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Scale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Order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Transpose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Div/Mult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Repeat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Slew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8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Sounds and Effects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93" name="Google Shape;93;p18"/>
          <p:cNvSpPr txBox="1"/>
          <p:nvPr>
            <p:ph idx="1" type="body"/>
          </p:nvPr>
        </p:nvSpPr>
        <p:spPr>
          <a:xfrm>
            <a:off x="1950900" y="1311525"/>
            <a:ext cx="5242200" cy="319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Eight different sounds can be used to play the sequences.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The sound can be enhanced by controlling the </a:t>
            </a:r>
            <a:r>
              <a:rPr b="1" lang="en-GB" sz="1400">
                <a:solidFill>
                  <a:schemeClr val="lt1"/>
                </a:solidFill>
              </a:rPr>
              <a:t>dry/wet</a:t>
            </a:r>
            <a:r>
              <a:rPr lang="en-GB" sz="1400">
                <a:solidFill>
                  <a:schemeClr val="lt1"/>
                </a:solidFill>
              </a:rPr>
              <a:t> mix of three pre-set effects:</a:t>
            </a:r>
            <a:endParaRPr sz="1400"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Distortion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Reverb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Ping-Pong Delay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Knobs that control the effects are available in control mode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Shortcuts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1950900" y="1311525"/>
            <a:ext cx="5242200" cy="31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 sz="1400">
                <a:solidFill>
                  <a:schemeClr val="lt1"/>
                </a:solidFill>
              </a:rPr>
              <a:t>ctrl+M</a:t>
            </a:r>
            <a:r>
              <a:rPr lang="en-GB" sz="1400">
                <a:solidFill>
                  <a:schemeClr val="lt1"/>
                </a:solidFill>
              </a:rPr>
              <a:t>: mute/unmute the sequence playback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… more to be added</a:t>
            </a:r>
            <a:endParaRPr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0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Implementation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07" name="Google Shape;107;p20"/>
          <p:cNvSpPr txBox="1"/>
          <p:nvPr>
            <p:ph idx="1" type="body"/>
          </p:nvPr>
        </p:nvSpPr>
        <p:spPr>
          <a:xfrm>
            <a:off x="311700" y="1105650"/>
            <a:ext cx="3915900" cy="36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Single-Page Application (SPA) implemented using </a:t>
            </a:r>
            <a:r>
              <a:rPr b="1" lang="en-GB" sz="1400">
                <a:solidFill>
                  <a:schemeClr val="lt1"/>
                </a:solidFill>
              </a:rPr>
              <a:t>Svelte</a:t>
            </a:r>
            <a:r>
              <a:rPr lang="en-GB" sz="1400">
                <a:solidFill>
                  <a:schemeClr val="lt1"/>
                </a:solidFill>
              </a:rPr>
              <a:t> component framework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Why Svelte? It differs from frameworks like Vue and React for:</a:t>
            </a:r>
            <a:endParaRPr sz="1400"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No Virtual DOM diffing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More compact syntax = less code to write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True reactivity: </a:t>
            </a:r>
            <a:r>
              <a:rPr lang="en-GB" sz="1200">
                <a:solidFill>
                  <a:schemeClr val="lt1"/>
                </a:solidFill>
              </a:rPr>
              <a:t>Svelte runs at build time, converting your components into highly efficient imperative code that surgically updates the DOM</a:t>
            </a:r>
            <a:endParaRPr b="1" sz="1400"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chemeClr val="lt1"/>
              </a:solidFill>
            </a:endParaRPr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4916400" y="3099450"/>
            <a:ext cx="3915900" cy="169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External dependencies</a:t>
            </a:r>
            <a:endParaRPr b="1"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 sz="1400">
                <a:solidFill>
                  <a:schemeClr val="lt1"/>
                </a:solidFill>
              </a:rPr>
              <a:t>Tone.js</a:t>
            </a:r>
            <a:r>
              <a:rPr lang="en-GB" sz="1400">
                <a:solidFill>
                  <a:schemeClr val="lt1"/>
                </a:solidFill>
              </a:rPr>
              <a:t> - Sound and Effects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 sz="1400">
                <a:solidFill>
                  <a:schemeClr val="lt1"/>
                </a:solidFill>
              </a:rPr>
              <a:t>Tonal</a:t>
            </a:r>
            <a:r>
              <a:rPr lang="en-GB" sz="1400">
                <a:solidFill>
                  <a:schemeClr val="lt1"/>
                </a:solidFill>
              </a:rPr>
              <a:t> - Music Theory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 sz="1400">
                <a:solidFill>
                  <a:schemeClr val="lt1"/>
                </a:solidFill>
              </a:rPr>
              <a:t>ThreeJS</a:t>
            </a:r>
            <a:r>
              <a:rPr lang="en-GB" sz="1400">
                <a:solidFill>
                  <a:schemeClr val="lt1"/>
                </a:solidFill>
              </a:rPr>
              <a:t> - GLSL shaders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109" name="Google Shape;109;p20"/>
          <p:cNvSpPr txBox="1"/>
          <p:nvPr>
            <p:ph idx="1" type="body"/>
          </p:nvPr>
        </p:nvSpPr>
        <p:spPr>
          <a:xfrm>
            <a:off x="4916400" y="1164725"/>
            <a:ext cx="3915900" cy="178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000"/>
              </a:spcBef>
              <a:spcAft>
                <a:spcPts val="0"/>
              </a:spcAft>
              <a:buNone/>
            </a:pPr>
            <a:r>
              <a:rPr b="1" lang="en-GB" sz="1400">
                <a:solidFill>
                  <a:schemeClr val="lt1"/>
                </a:solidFill>
              </a:rPr>
              <a:t>Coding P</a:t>
            </a:r>
            <a:r>
              <a:rPr b="1" lang="en-GB" sz="1400">
                <a:solidFill>
                  <a:schemeClr val="lt1"/>
                </a:solidFill>
              </a:rPr>
              <a:t>rinciples</a:t>
            </a:r>
            <a:endParaRPr b="1"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UI Atomic Design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Configurability (configuration are provided through the </a:t>
            </a:r>
            <a:r>
              <a:rPr b="1" i="1" lang="en-GB" sz="1400">
                <a:solidFill>
                  <a:schemeClr val="lt1"/>
                </a:solidFill>
              </a:rPr>
              <a:t>config.js</a:t>
            </a:r>
            <a:r>
              <a:rPr lang="en-GB" sz="1400">
                <a:solidFill>
                  <a:schemeClr val="lt1"/>
                </a:solidFill>
              </a:rPr>
              <a:t> file)</a:t>
            </a:r>
            <a:endParaRPr sz="1400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1200"/>
              </a:spcAft>
              <a:buClr>
                <a:schemeClr val="lt1"/>
              </a:buClr>
              <a:buSzPts val="1400"/>
              <a:buChar char="●"/>
            </a:pPr>
            <a:r>
              <a:rPr lang="en-GB" sz="1400">
                <a:solidFill>
                  <a:schemeClr val="lt1"/>
                </a:solidFill>
              </a:rPr>
              <a:t>Encapsulation</a:t>
            </a:r>
            <a:endParaRPr b="1" sz="14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1"/>
          <p:cNvPicPr preferRelativeResize="0"/>
          <p:nvPr/>
        </p:nvPicPr>
        <p:blipFill>
          <a:blip r:embed="rId3">
            <a:alphaModFix amt="85000"/>
          </a:blip>
          <a:stretch>
            <a:fillRect/>
          </a:stretch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Components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16" name="Google Shape;116;p21"/>
          <p:cNvSpPr txBox="1"/>
          <p:nvPr>
            <p:ph idx="1" type="body"/>
          </p:nvPr>
        </p:nvSpPr>
        <p:spPr>
          <a:xfrm>
            <a:off x="4632550" y="1223613"/>
            <a:ext cx="2646300" cy="319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 sz="1400">
                <a:solidFill>
                  <a:schemeClr val="lt1"/>
                </a:solidFill>
              </a:rPr>
              <a:t>Atoms</a:t>
            </a:r>
            <a:endParaRPr b="1" sz="1400"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Knob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LED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Background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 sz="1400">
                <a:solidFill>
                  <a:schemeClr val="lt1"/>
                </a:solidFill>
              </a:rPr>
              <a:t>Molecules</a:t>
            </a:r>
            <a:endParaRPr b="1" sz="1400"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Sequencer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Splash Screen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</a:pPr>
            <a:r>
              <a:rPr b="1" lang="en-GB" sz="1400">
                <a:solidFill>
                  <a:schemeClr val="lt1"/>
                </a:solidFill>
              </a:rPr>
              <a:t>Other components</a:t>
            </a:r>
            <a:endParaRPr b="1" sz="1400"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Effects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Synths</a:t>
            </a:r>
            <a:endParaRPr>
              <a:solidFill>
                <a:schemeClr val="lt1"/>
              </a:solidFill>
            </a:endParaRPr>
          </a:p>
          <a:p>
            <a: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</a:pPr>
            <a:r>
              <a:rPr lang="en-GB">
                <a:solidFill>
                  <a:schemeClr val="lt1"/>
                </a:solidFill>
              </a:rPr>
              <a:t>Main application</a:t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1546" y="1172175"/>
            <a:ext cx="2646228" cy="329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